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0"/>
  </p:notesMasterIdLst>
  <p:sldIdLst>
    <p:sldId id="256" r:id="rId2"/>
    <p:sldId id="270" r:id="rId3"/>
    <p:sldId id="272" r:id="rId4"/>
    <p:sldId id="271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74" r:id="rId13"/>
    <p:sldId id="281" r:id="rId14"/>
    <p:sldId id="282" r:id="rId15"/>
    <p:sldId id="283" r:id="rId16"/>
    <p:sldId id="285" r:id="rId17"/>
    <p:sldId id="28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D09"/>
    <a:srgbClr val="3A1A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343"/>
    <p:restoredTop sz="94721"/>
  </p:normalViewPr>
  <p:slideViewPr>
    <p:cSldViewPr snapToGrid="0" snapToObjects="1">
      <p:cViewPr varScale="1">
        <p:scale>
          <a:sx n="68" d="100"/>
          <a:sy n="68" d="100"/>
        </p:scale>
        <p:origin x="-93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EF360-C454-F141-B7E2-BEB89C5A5A95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AFBEA-0D88-2A40-9BBC-1076922F8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437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DE973F-CD58-473C-945C-78193539AAC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27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0EA14-1E14-4E88-81B0-E6857D47F38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1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B40DF-F42E-4F3D-86AA-B6B99D26C47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96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9D53D-1003-40CF-8023-611603746B8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86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3603C0-9877-4324-BB64-6F6B172F10E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76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FCE7B-80FB-47FF-B0F6-4489CC6C573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66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D8D0F9-A0A1-0B46-B289-0B25DB294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21288E-ADB9-3947-BEAA-78810519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A1A0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BDB15E4-9815-B941-A518-BEE28F2F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32D0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21B302-F4CA-A64C-B057-FED4F9E9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F506-3707-D04A-8E8A-915143B6E2D2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FCB1A-56C8-284E-B334-2B12806A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339E53-8F46-4848-A847-4A36867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E4825AE-4CC7-4448-8272-4D34DA7D1C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6588" y="0"/>
            <a:ext cx="1165412" cy="1630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49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964F6A-E8E1-944C-A664-04ABAD29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B6C1CD-C214-0846-A143-797DD6C95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568625-C847-D649-A523-D6932A2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F965-8290-454B-8B05-86F02718E821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CAB67D-7FD0-E841-853E-474A0093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D1971E-6152-E64E-B9B8-39ABC301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391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D93B6BE-5827-AD48-ABDD-D34C911EA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15A5209-6B29-834F-8EB8-ABF52EF55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C0E99A-0E62-494C-B49B-DE72416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5B50-C8DF-B84F-A618-BF814515AD50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5389CD-4489-B047-BA26-20C29C2E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137E4D-A171-874C-A3BB-F9037439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6265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810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16051" y="1766888"/>
            <a:ext cx="5077883" cy="4113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697134" y="1766888"/>
            <a:ext cx="5077884" cy="411321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7600" y="6400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00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400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01DD8AB-50C4-4013-940A-1BD0AC9313E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F0FDD-5E5D-3A44-8E98-9BA5EAE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63280C-835E-3E45-AEBD-13B54C8A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2E933B-7A19-9F4E-A281-637762EE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0AF17D-FD98-E949-B221-27F4591E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E34B96-3AB9-4D4A-8310-015129F6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3935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91063-D956-AA4A-9B69-779FB6A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1F9B22-2E21-B84B-A632-0EDF07CE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94C1C7-A7F4-A64D-93F4-F3B61970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767C6-D447-8A4D-83D2-517E725FF07D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8DA7-562D-5E4D-ABCE-98AF283B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10B4C-0447-A44E-8A82-95CAA29B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8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DB2D9-D31F-8349-8C08-DBF50A66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BE9A77-213F-FA48-9653-C79613ED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CBDB978-CE8B-AF44-B701-A2771C45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655F8D-A9AD-A64A-B26B-9F3828E6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CCC-CFF8-394B-A262-01EF574C1522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1C78D0-C224-6142-B9D8-8097FAFE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B4A1CC2-CD91-2B49-8C18-E5E9BDB3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5646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C9FF6-083B-DC43-953F-4B43BAA5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4FD665-FF95-944E-997D-68FF3F14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02876B-56DB-E94A-AE19-8ACDC802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E628A1-EE71-8349-91FB-4E9168974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8FED73F-4A17-EA44-A2D7-70F4F5098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AABA238-5609-6E4B-B6BD-8D0A9526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5857-603A-9D4A-9C68-9BFB0BB1D041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7ACCCCF-E881-874F-805B-01E176F1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0280E09-A2D6-6845-9A48-A01317D0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1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6DB1C-96F3-5345-8807-4BE1DBA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67AAF0B-1D57-4E4D-9F5B-CE7306F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E089-9E4F-D246-B769-F35127678799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C7A9EF-3E37-2A41-83E7-C9D1E5B2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5A3DD4-5992-B748-A5C2-A8B90BE1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4852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76CC99-5971-024E-BB4C-6BD4F758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8D71-EB16-A042-959D-699ABF519436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FD84AA-2DDD-F848-A782-5345522D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22B2D-AC6F-E042-833D-065DB774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0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712DA-BF57-4B43-ADF0-6E1F7484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24F7E3-9A4A-CA44-B000-7184092B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EC710F-20A7-D940-B296-3F389A686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B7E4DF-109E-ED4A-9E71-3D212310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EBAEC-1E58-A84E-A5E1-7D2680DF768E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74EFD5-7AD1-B04B-9504-5D2624BA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1E1FCD-EDBA-F845-A1A7-50BB9A02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3391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D0AB4A-9B41-4447-B132-5D0F7D9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E7CD53-4DA4-5B4E-A9E9-382B1CF51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C970003-8F73-E648-B83B-A6B8342E3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B72F2C-9FF8-B241-B127-63EF93C8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AE5F-F965-D845-88E7-DDAAF49E6558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50BCD9-BE3A-DB4B-9131-D29FD395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1A057F-CD3A-0945-912B-C58D368B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7321-2B77-EE48-B195-15EEE5B4EF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5799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00AF31-02C3-C846-832A-B9312227A5B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40000"/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4FA238-5D68-AD4C-A18F-5AEDAEE3F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997D2D4-0D9A-0140-ACB6-62BD3ACC12CE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A4C75E-A889-854B-AA99-6F438E49A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539E98-CDCD-864A-8707-3DF57D4CA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A6A78F-54FD-D840-9CC0-280E6328D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72933EA-99E2-D944-89F1-738E19B5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="" xmlns:a16="http://schemas.microsoft.com/office/drawing/2014/main" id="{845B50D2-1FB6-894A-9270-0C299C2018F3}"/>
              </a:ext>
            </a:extLst>
          </p:cNvPr>
          <p:cNvSpPr/>
          <p:nvPr/>
        </p:nvSpPr>
        <p:spPr>
          <a:xfrm>
            <a:off x="0" y="0"/>
            <a:ext cx="1600200" cy="320674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="" xmlns:a16="http://schemas.microsoft.com/office/drawing/2014/main" id="{ACD711F4-C3BF-1A4A-9CDC-84DE19A168D7}"/>
              </a:ext>
            </a:extLst>
          </p:cNvPr>
          <p:cNvSpPr/>
          <p:nvPr/>
        </p:nvSpPr>
        <p:spPr>
          <a:xfrm rot="10800000">
            <a:off x="11631706" y="6356349"/>
            <a:ext cx="522194" cy="36512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5C4077A-1DCD-D544-A6B7-F2AFAD05E6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53800" y="-20637"/>
            <a:ext cx="838200" cy="11724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4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E8B18-D9E5-2A4D-A3B1-FA390BB5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247141" cy="1803717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 smtClean="0"/>
              <a:t>Forms/Methods </a:t>
            </a:r>
            <a:r>
              <a:rPr lang="en-US" sz="5400" dirty="0" smtClean="0"/>
              <a:t>of Presentation - II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16C36C3-2B5D-6C4B-AFB7-92A55BB7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Classroom Presentation &amp; Individual Conferencing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FE514C-B8F5-5747-9756-54237517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A4D4-3F9B-A049-834A-38C3BE9FFCFD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0F5D83-DBD4-6741-8AA5-A551FB91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F09100-FEF6-E740-AF3D-9DED550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864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Eye Contact</a:t>
            </a:r>
            <a:endParaRPr lang="en-US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922391" cy="4351338"/>
          </a:xfrm>
        </p:spPr>
        <p:txBody>
          <a:bodyPr/>
          <a:lstStyle/>
          <a:p>
            <a:r>
              <a:rPr lang="en-US" altLang="en-US" dirty="0"/>
              <a:t>Speak only when you have eye contact with the audience</a:t>
            </a:r>
          </a:p>
          <a:p>
            <a:r>
              <a:rPr lang="en-US" altLang="en-US" dirty="0"/>
              <a:t>Looking them in the eye is a great way to keep their attention.</a:t>
            </a:r>
          </a:p>
        </p:txBody>
      </p:sp>
      <p:pic>
        <p:nvPicPr>
          <p:cNvPr id="4" name="Picture 3" descr="ey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1330"/>
            <a:ext cx="10086535" cy="25756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Visuals</a:t>
            </a:r>
            <a:endParaRPr lang="en-US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1686" y="1766888"/>
            <a:ext cx="5077883" cy="4113212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400" dirty="0"/>
              <a:t>Visuals help keep the learners’ attention.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/>
              <a:t>Visuals are a good source of reinforcement.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/>
              <a:t>After using visuals, turn off computer, overhead, etc. so attention gets back to you.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/>
          </a:p>
        </p:txBody>
      </p:sp>
      <p:pic>
        <p:nvPicPr>
          <p:cNvPr id="22533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97134" y="2505075"/>
            <a:ext cx="5077884" cy="2635250"/>
          </a:xfrm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Important Tips for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Prepare cue cards; Do not read from notes.</a:t>
            </a:r>
          </a:p>
          <a:p>
            <a:r>
              <a:rPr lang="en-IN" dirty="0" smtClean="0"/>
              <a:t>Use visual aids.</a:t>
            </a:r>
          </a:p>
          <a:p>
            <a:r>
              <a:rPr lang="en-IN" dirty="0" smtClean="0"/>
              <a:t>Speak with clarity.</a:t>
            </a:r>
          </a:p>
          <a:p>
            <a:r>
              <a:rPr lang="en-IN" dirty="0" smtClean="0"/>
              <a:t>Appropriately use both verbal and non-verbal mode.</a:t>
            </a:r>
          </a:p>
          <a:p>
            <a:r>
              <a:rPr lang="en-IN" dirty="0" smtClean="0"/>
              <a:t>Appropriate use of all attributes of Kinesics, </a:t>
            </a:r>
            <a:r>
              <a:rPr lang="en-IN" dirty="0" err="1" smtClean="0"/>
              <a:t>Proxemics</a:t>
            </a:r>
            <a:r>
              <a:rPr lang="en-IN" dirty="0" smtClean="0"/>
              <a:t>, </a:t>
            </a:r>
            <a:r>
              <a:rPr lang="en-IN" dirty="0" err="1" smtClean="0"/>
              <a:t>Chronemics</a:t>
            </a:r>
            <a:r>
              <a:rPr lang="en-IN" dirty="0" smtClean="0"/>
              <a:t> &amp; </a:t>
            </a:r>
            <a:r>
              <a:rPr lang="en-IN" dirty="0" err="1" smtClean="0"/>
              <a:t>Paralinguistics</a:t>
            </a:r>
            <a:r>
              <a:rPr lang="en-IN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Individual Presentation – </a:t>
            </a:r>
          </a:p>
          <a:p>
            <a:pPr lvl="1"/>
            <a:r>
              <a:rPr lang="en-IN" dirty="0" smtClean="0"/>
              <a:t>Single presenter.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Group Presentation – </a:t>
            </a:r>
          </a:p>
          <a:p>
            <a:pPr lvl="1"/>
            <a:r>
              <a:rPr lang="en-IN" dirty="0" smtClean="0"/>
              <a:t>Multiple presenter.</a:t>
            </a:r>
          </a:p>
          <a:p>
            <a:pPr lvl="1"/>
            <a:r>
              <a:rPr lang="en-IN" dirty="0" smtClean="0"/>
              <a:t>Maintaining coherence is important.</a:t>
            </a:r>
          </a:p>
          <a:p>
            <a:pPr lvl="1"/>
            <a:r>
              <a:rPr lang="en-IN" dirty="0" smtClean="0"/>
              <a:t>Ideally, every member should  speak for equal amount of time.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Individual Conferencing</a:t>
            </a:r>
            <a:endParaRPr lang="en-US" dirty="0"/>
          </a:p>
        </p:txBody>
      </p:sp>
      <p:pic>
        <p:nvPicPr>
          <p:cNvPr id="7" name="Content Placeholder 6" descr="Pocket_Plan-Better-1_1-Meetings@2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586" y="1825625"/>
            <a:ext cx="6882828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</a:t>
            </a:r>
            <a:r>
              <a:rPr lang="en-US" dirty="0" smtClean="0"/>
              <a:t> </a:t>
            </a:r>
            <a:r>
              <a:rPr lang="en-US" dirty="0" smtClean="0"/>
              <a:t>critical tool of </a:t>
            </a:r>
            <a:r>
              <a:rPr lang="en-US" dirty="0" smtClean="0"/>
              <a:t>supervision.</a:t>
            </a:r>
          </a:p>
          <a:p>
            <a:pPr algn="just"/>
            <a:r>
              <a:rPr lang="en-US" dirty="0" smtClean="0"/>
              <a:t>Facilitates </a:t>
            </a:r>
            <a:r>
              <a:rPr lang="en-US" dirty="0" smtClean="0"/>
              <a:t>interaction, sharing and feedback </a:t>
            </a:r>
            <a:r>
              <a:rPr lang="en-US" dirty="0" smtClean="0"/>
              <a:t>in </a:t>
            </a:r>
            <a:r>
              <a:rPr lang="en-US" dirty="0" smtClean="0"/>
              <a:t>a systematic, planned and confidential setting. </a:t>
            </a:r>
            <a:endParaRPr lang="en-US" dirty="0" smtClean="0"/>
          </a:p>
          <a:p>
            <a:pPr algn="just"/>
            <a:r>
              <a:rPr lang="en-US" dirty="0" smtClean="0"/>
              <a:t>Provides </a:t>
            </a:r>
            <a:r>
              <a:rPr lang="en-US" dirty="0" smtClean="0"/>
              <a:t>a platform to </a:t>
            </a:r>
            <a:r>
              <a:rPr lang="en-US" dirty="0" smtClean="0"/>
              <a:t>discuss </a:t>
            </a:r>
            <a:r>
              <a:rPr lang="en-US" dirty="0" smtClean="0"/>
              <a:t>issues and </a:t>
            </a:r>
            <a:r>
              <a:rPr lang="en-US" dirty="0" smtClean="0"/>
              <a:t>concerns. </a:t>
            </a:r>
          </a:p>
          <a:p>
            <a:pPr algn="just"/>
            <a:r>
              <a:rPr lang="en-US" dirty="0" smtClean="0"/>
              <a:t>P</a:t>
            </a:r>
            <a:r>
              <a:rPr lang="en-US" dirty="0" smtClean="0"/>
              <a:t>rovides </a:t>
            </a:r>
            <a:r>
              <a:rPr lang="en-US" dirty="0" smtClean="0"/>
              <a:t>the </a:t>
            </a:r>
            <a:r>
              <a:rPr lang="en-US" dirty="0" smtClean="0"/>
              <a:t>individual </a:t>
            </a:r>
            <a:r>
              <a:rPr lang="en-US" dirty="0" smtClean="0"/>
              <a:t>an opportunity to reflect on </a:t>
            </a:r>
            <a:r>
              <a:rPr lang="en-US" dirty="0" smtClean="0"/>
              <a:t>strengths </a:t>
            </a:r>
            <a:r>
              <a:rPr lang="en-US" dirty="0" smtClean="0"/>
              <a:t>and weaknesses and work on them for the betterment. </a:t>
            </a:r>
            <a:endParaRPr lang="en-US" dirty="0" smtClean="0"/>
          </a:p>
          <a:p>
            <a:pPr algn="just"/>
            <a:r>
              <a:rPr lang="en-US" dirty="0" smtClean="0"/>
              <a:t>When someone is doing individual </a:t>
            </a:r>
            <a:r>
              <a:rPr lang="en-US" dirty="0" smtClean="0"/>
              <a:t>conferencing </a:t>
            </a:r>
            <a:r>
              <a:rPr lang="en-US" dirty="0" smtClean="0"/>
              <a:t>he/ she is </a:t>
            </a:r>
            <a:r>
              <a:rPr lang="en-US" dirty="0" smtClean="0"/>
              <a:t>working on skills that need to be reinforced or skills that will provide enrichment.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Essentials/Requirements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Should be conducted in privacy.</a:t>
            </a:r>
          </a:p>
          <a:p>
            <a:r>
              <a:rPr lang="en-IN" dirty="0" smtClean="0"/>
              <a:t>The person who conducts the individual conference should have a positive attitude.</a:t>
            </a:r>
          </a:p>
          <a:p>
            <a:r>
              <a:rPr lang="en-IN" dirty="0" smtClean="0"/>
              <a:t>Should be conducted from time to time according to the need of the hour.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350" y="1825625"/>
            <a:ext cx="5393788" cy="4351338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dirty="0" smtClean="0"/>
              <a:t>rovide </a:t>
            </a:r>
            <a:r>
              <a:rPr lang="en-US" dirty="0" smtClean="0"/>
              <a:t>individualized </a:t>
            </a:r>
            <a:r>
              <a:rPr lang="en-US" dirty="0" smtClean="0"/>
              <a:t>instruction.</a:t>
            </a:r>
            <a:endParaRPr lang="en-US" dirty="0" smtClean="0"/>
          </a:p>
          <a:p>
            <a:r>
              <a:rPr lang="en-US" dirty="0" smtClean="0"/>
              <a:t>Helps in investigating knowledge level.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 smtClean="0"/>
              <a:t>rovide </a:t>
            </a:r>
            <a:r>
              <a:rPr lang="en-US" dirty="0" smtClean="0"/>
              <a:t>reinforcement and/or enrichment of </a:t>
            </a:r>
            <a:r>
              <a:rPr lang="en-US" dirty="0" smtClean="0"/>
              <a:t>skills.</a:t>
            </a:r>
          </a:p>
          <a:p>
            <a:r>
              <a:rPr lang="en-IN" dirty="0" smtClean="0"/>
              <a:t>Positive impact upon the individual.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4feb3bf142b1b08896fd7389c9313a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543" y="1294228"/>
            <a:ext cx="5290457" cy="4557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600" i="1" dirty="0" smtClean="0">
              <a:latin typeface="Aparajita" pitchFamily="34" charset="0"/>
              <a:cs typeface="Aparajita" pitchFamily="34" charset="0"/>
            </a:endParaRPr>
          </a:p>
          <a:p>
            <a:pPr algn="ctr">
              <a:buNone/>
            </a:pPr>
            <a:r>
              <a:rPr lang="en-US" sz="6600" i="1" dirty="0" smtClean="0">
                <a:latin typeface="Aparajita" pitchFamily="34" charset="0"/>
                <a:cs typeface="Aparajita" pitchFamily="34" charset="0"/>
              </a:rPr>
              <a:t>THANKS</a:t>
            </a:r>
            <a:endParaRPr lang="en-US" sz="6600" i="1" dirty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95" y="410368"/>
            <a:ext cx="11437034" cy="1325563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/>
              <a:t>Unit 3 – Technical Presentation: Strategies &amp; Techniques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5" y="1448972"/>
            <a:ext cx="10959905" cy="5272503"/>
          </a:xfrm>
        </p:spPr>
        <p:txBody>
          <a:bodyPr>
            <a:normAutofit fontScale="92500"/>
          </a:bodyPr>
          <a:lstStyle/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Modes of Presentation</a:t>
            </a:r>
            <a:r>
              <a:rPr lang="en-US" dirty="0" smtClean="0"/>
              <a:t> – 4 methods of presentation delivery.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Strategies of Presentation</a:t>
            </a:r>
            <a:r>
              <a:rPr lang="en-US" dirty="0" smtClean="0"/>
              <a:t> – Audience, Locale, AV Aids, Kinesics, </a:t>
            </a:r>
            <a:r>
              <a:rPr lang="en-US" dirty="0" err="1" smtClean="0"/>
              <a:t>Paralinguistics</a:t>
            </a:r>
            <a:r>
              <a:rPr lang="en-US" dirty="0" smtClean="0"/>
              <a:t>, etc.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Forms/Methods of Presentation –</a:t>
            </a:r>
          </a:p>
          <a:p>
            <a:pPr marL="1371600" lvl="2" indent="-457200"/>
            <a:r>
              <a:rPr lang="en-US" u="sng" dirty="0" smtClean="0"/>
              <a:t>Interpersonal Communication</a:t>
            </a:r>
            <a:r>
              <a:rPr lang="en-US" dirty="0" smtClean="0"/>
              <a:t> –Characteristics, Elements, Types (Verbal &amp; Non-verbal)</a:t>
            </a:r>
          </a:p>
          <a:p>
            <a:pPr marL="1371600" lvl="2" indent="-457200"/>
            <a:r>
              <a:rPr lang="en-US" u="sng" dirty="0" smtClean="0"/>
              <a:t>Classroom Presentation</a:t>
            </a:r>
            <a:r>
              <a:rPr lang="en-US" dirty="0" smtClean="0"/>
              <a:t> – Method/Types, Style and Tips</a:t>
            </a:r>
          </a:p>
          <a:p>
            <a:pPr marL="1371600" lvl="2" indent="-457200"/>
            <a:r>
              <a:rPr lang="en-US" u="sng" dirty="0" smtClean="0"/>
              <a:t>Individual Conferencing</a:t>
            </a:r>
            <a:r>
              <a:rPr lang="en-US" dirty="0" smtClean="0"/>
              <a:t> – Basic Introduction</a:t>
            </a:r>
          </a:p>
          <a:p>
            <a:pPr marL="1371600" lvl="2" indent="-457200"/>
            <a:r>
              <a:rPr lang="en-US" u="sng" dirty="0" smtClean="0"/>
              <a:t>Public Speaking</a:t>
            </a:r>
            <a:r>
              <a:rPr lang="en-US" dirty="0" smtClean="0"/>
              <a:t> – </a:t>
            </a:r>
          </a:p>
          <a:p>
            <a:pPr marL="1714500" lvl="3" indent="-342900"/>
            <a:r>
              <a:rPr lang="en-US" dirty="0" smtClean="0"/>
              <a:t>Pattern- Deductive, Inductive, Causal, Q&amp;A, etc.</a:t>
            </a:r>
          </a:p>
          <a:p>
            <a:pPr marL="1714500" lvl="3" indent="-342900"/>
            <a:r>
              <a:rPr lang="en-US" dirty="0" smtClean="0"/>
              <a:t>Methods- Modes of delivery</a:t>
            </a:r>
          </a:p>
          <a:p>
            <a:pPr marL="1714500" lvl="3" indent="-342900"/>
            <a:r>
              <a:rPr lang="en-US" dirty="0" smtClean="0"/>
              <a:t>Effective Public Speaking Techniques- Tips to make public speaking interesting. </a:t>
            </a:r>
          </a:p>
          <a:p>
            <a:pPr marL="1714500" lvl="3" indent="-342900"/>
            <a:r>
              <a:rPr lang="en-US" dirty="0" smtClean="0"/>
              <a:t>Audience Participation and how to grasp audience interest</a:t>
            </a:r>
          </a:p>
          <a:p>
            <a:pPr marL="1714500" lvl="3" indent="-342900"/>
            <a:r>
              <a:rPr lang="en-US" dirty="0" smtClean="0"/>
              <a:t>Use of humor, emotion, quizzes and interjection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Handling/Overcoming Stage Fear </a:t>
            </a:r>
            <a:r>
              <a:rPr lang="en-US" dirty="0" smtClean="0"/>
              <a:t>- Tips</a:t>
            </a:r>
          </a:p>
          <a:p>
            <a:r>
              <a:rPr lang="en-US" i="1" dirty="0" smtClean="0"/>
              <a:t>Topics ‘A’ and ‘B’ to be studied from First Year notes.</a:t>
            </a:r>
            <a:endParaRPr lang="en-US" dirty="0" smtClean="0"/>
          </a:p>
          <a:p>
            <a:r>
              <a:rPr lang="en-US" i="1" dirty="0" smtClean="0"/>
              <a:t>Topics ‘C’, and ‘D’ to be studied from Second Year textbook and class notes.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Classroom Presentation</a:t>
            </a:r>
            <a:endParaRPr lang="en-US" dirty="0"/>
          </a:p>
        </p:txBody>
      </p:sp>
      <p:pic>
        <p:nvPicPr>
          <p:cNvPr id="7" name="Content Placeholder 6" descr="student-having-science-presentation-vector-illustration-project-7392077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372" y="1735931"/>
            <a:ext cx="7061982" cy="47050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An important means to share information.</a:t>
            </a:r>
          </a:p>
          <a:p>
            <a:r>
              <a:rPr lang="en-IN" dirty="0" smtClean="0"/>
              <a:t>Builds confidence.</a:t>
            </a:r>
          </a:p>
          <a:p>
            <a:r>
              <a:rPr lang="en-IN" dirty="0" smtClean="0"/>
              <a:t>Inculcates basic LSRW skills.</a:t>
            </a:r>
          </a:p>
          <a:p>
            <a:r>
              <a:rPr lang="en-IN" dirty="0" smtClean="0"/>
              <a:t>Make students eloquent and alert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z="3200" dirty="0" smtClean="0"/>
              <a:t>Know </a:t>
            </a:r>
            <a:r>
              <a:rPr lang="en-US" altLang="en-US" sz="3200" dirty="0" smtClean="0"/>
              <a:t>your audience</a:t>
            </a:r>
          </a:p>
          <a:p>
            <a:pPr lvl="1"/>
            <a:r>
              <a:rPr lang="en-US" altLang="en-US" sz="3200" dirty="0" smtClean="0"/>
              <a:t>Specify objectives, benefits, and </a:t>
            </a:r>
            <a:r>
              <a:rPr lang="en-US" altLang="en-US" sz="3200" dirty="0" smtClean="0"/>
              <a:t>rationale</a:t>
            </a:r>
            <a:endParaRPr lang="en-US" altLang="en-US" sz="3200" dirty="0" smtClean="0"/>
          </a:p>
          <a:p>
            <a:pPr lvl="1"/>
            <a:r>
              <a:rPr lang="en-US" altLang="en-US" sz="3200" dirty="0" smtClean="0"/>
              <a:t>Identify key points, </a:t>
            </a:r>
            <a:r>
              <a:rPr lang="en-US" altLang="en-US" sz="3200" dirty="0" err="1" smtClean="0"/>
              <a:t>subpoints</a:t>
            </a:r>
            <a:r>
              <a:rPr lang="en-US" altLang="en-US" sz="3200" dirty="0" smtClean="0"/>
              <a:t>, and supporting detail</a:t>
            </a:r>
          </a:p>
          <a:p>
            <a:pPr lvl="1"/>
            <a:r>
              <a:rPr lang="en-US" altLang="en-US" sz="3200" dirty="0" smtClean="0"/>
              <a:t>Organize presentation in logical </a:t>
            </a:r>
            <a:r>
              <a:rPr lang="en-US" altLang="en-US" sz="3200" dirty="0" smtClean="0"/>
              <a:t>order</a:t>
            </a:r>
            <a:endParaRPr lang="en-US" altLang="en-US" sz="32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14-10-2020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Rehearsal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Use keywords!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Mentally run through presentation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Practice in similar surroundings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Practice answering </a:t>
            </a:r>
            <a:r>
              <a:rPr lang="en-US" altLang="en-US" sz="2800" dirty="0" smtClean="0"/>
              <a:t>questions</a:t>
            </a: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Feedback</a:t>
            </a:r>
            <a:endParaRPr lang="en-US" altLang="en-US" sz="2800" dirty="0"/>
          </a:p>
        </p:txBody>
      </p:sp>
      <p:pic>
        <p:nvPicPr>
          <p:cNvPr id="1033" name="Picture 9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97134" y="1919288"/>
            <a:ext cx="5077884" cy="3808412"/>
          </a:xfrm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Setting Up</a:t>
            </a:r>
            <a:endParaRPr lang="en-US" altLang="en-US" dirty="0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167618" y="1766888"/>
            <a:ext cx="5077883" cy="4113212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 dirty="0"/>
              <a:t>Check equipment ahead of time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/>
              <a:t>Slides and projection screen should be placed in center of room.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/>
              <a:t>Overhead screen and/or flip chart should be placed in the corners of the room at 45 degree angles.</a:t>
            </a:r>
          </a:p>
        </p:txBody>
      </p:sp>
      <p:pic>
        <p:nvPicPr>
          <p:cNvPr id="13319" name="Picture 7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707716" y="2217054"/>
            <a:ext cx="5077884" cy="2770187"/>
          </a:xfr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Delivery</a:t>
            </a:r>
            <a:endParaRPr lang="en-US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200" dirty="0"/>
              <a:t>Stand up while </a:t>
            </a:r>
            <a:r>
              <a:rPr lang="en-US" altLang="en-US" sz="3200" dirty="0" smtClean="0"/>
              <a:t>presenting.</a:t>
            </a:r>
            <a:endParaRPr lang="en-US" altLang="en-US" sz="3200" dirty="0"/>
          </a:p>
          <a:p>
            <a:pPr>
              <a:lnSpc>
                <a:spcPct val="80000"/>
              </a:lnSpc>
            </a:pPr>
            <a:r>
              <a:rPr lang="en-US" altLang="en-US" sz="3200" dirty="0"/>
              <a:t>Face </a:t>
            </a:r>
            <a:r>
              <a:rPr lang="en-US" altLang="en-US" sz="3200" dirty="0" smtClean="0"/>
              <a:t>the audience, </a:t>
            </a:r>
            <a:r>
              <a:rPr lang="en-US" altLang="en-US" sz="3200" dirty="0"/>
              <a:t>stand straight, hands OUT of pockets, and arms at your </a:t>
            </a:r>
            <a:r>
              <a:rPr lang="en-US" altLang="en-US" sz="3200" dirty="0" smtClean="0"/>
              <a:t>side.</a:t>
            </a:r>
            <a:endParaRPr lang="en-US" altLang="en-US" sz="3200" dirty="0"/>
          </a:p>
          <a:p>
            <a:pPr>
              <a:lnSpc>
                <a:spcPct val="80000"/>
              </a:lnSpc>
            </a:pPr>
            <a:r>
              <a:rPr lang="en-US" altLang="en-US" sz="3200" dirty="0"/>
              <a:t>Do NOT speak with your back to the </a:t>
            </a:r>
            <a:r>
              <a:rPr lang="en-US" altLang="en-US" sz="3200" dirty="0" smtClean="0"/>
              <a:t>audience.</a:t>
            </a:r>
            <a:endParaRPr lang="en-US" altLang="en-US" sz="3200" dirty="0"/>
          </a:p>
          <a:p>
            <a:pPr>
              <a:lnSpc>
                <a:spcPct val="80000"/>
              </a:lnSpc>
            </a:pPr>
            <a:r>
              <a:rPr lang="en-US" altLang="en-US" sz="3200" dirty="0" smtClean="0"/>
              <a:t>Move </a:t>
            </a:r>
            <a:r>
              <a:rPr lang="en-US" altLang="en-US" sz="3200" dirty="0"/>
              <a:t>while </a:t>
            </a:r>
            <a:r>
              <a:rPr lang="en-US" altLang="en-US" sz="3200" dirty="0" smtClean="0"/>
              <a:t>speaking.</a:t>
            </a:r>
          </a:p>
          <a:p>
            <a:pPr>
              <a:lnSpc>
                <a:spcPct val="80000"/>
              </a:lnSpc>
            </a:pPr>
            <a:r>
              <a:rPr lang="en-IN" altLang="en-US" sz="3200" dirty="0" smtClean="0"/>
              <a:t>Preferably use extemporaneous method.</a:t>
            </a:r>
            <a:endParaRPr lang="en-US" altLang="en-US" sz="3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Voice</a:t>
            </a:r>
            <a:endParaRPr lang="en-US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Use natural conversation voice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Do NOT read presentation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Vocal variety (no monotone)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Speak slowly and comfortably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Speak loud enough for everyone to hear you</a:t>
            </a:r>
          </a:p>
        </p:txBody>
      </p:sp>
      <p:pic>
        <p:nvPicPr>
          <p:cNvPr id="19461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7118351" y="1766888"/>
            <a:ext cx="4233333" cy="4113212"/>
          </a:xfrm>
        </p:spPr>
      </p:pic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Arundhati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rundhati 2" id="{1E847A70-080C-AA47-A4AF-7AA3372B5D28}" vid="{7D79222E-2424-C945-B79E-7C09D9872E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E2698980F344CBC5DFE123CC81923" ma:contentTypeVersion="4" ma:contentTypeDescription="Create a new document." ma:contentTypeScope="" ma:versionID="f9cfb8fa27991a30dd9e3bdc6b69b844">
  <xsd:schema xmlns:xsd="http://www.w3.org/2001/XMLSchema" xmlns:xs="http://www.w3.org/2001/XMLSchema" xmlns:p="http://schemas.microsoft.com/office/2006/metadata/properties" xmlns:ns2="096d8380-acb4-43f1-b154-828ce32864f4" xmlns:ns3="06ca1288-74ea-444d-a1ba-c600a4a2625e" targetNamespace="http://schemas.microsoft.com/office/2006/metadata/properties" ma:root="true" ma:fieldsID="6021b43d7607a9665aa1cc9ec9566bb6" ns2:_="" ns3:_="">
    <xsd:import namespace="096d8380-acb4-43f1-b154-828ce32864f4"/>
    <xsd:import namespace="06ca1288-74ea-444d-a1ba-c600a4a262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d8380-acb4-43f1-b154-828ce3286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ca1288-74ea-444d-a1ba-c600a4a262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CA0A4A-90A0-4B8F-BA70-E6148A370ED6}"/>
</file>

<file path=customXml/itemProps2.xml><?xml version="1.0" encoding="utf-8"?>
<ds:datastoreItem xmlns:ds="http://schemas.openxmlformats.org/officeDocument/2006/customXml" ds:itemID="{A0EC34B7-856A-4E5D-BA83-8F681388A352}"/>
</file>

<file path=customXml/itemProps3.xml><?xml version="1.0" encoding="utf-8"?>
<ds:datastoreItem xmlns:ds="http://schemas.openxmlformats.org/officeDocument/2006/customXml" ds:itemID="{76492CBE-9B51-459B-8E1E-107856A89B51}"/>
</file>

<file path=docProps/app.xml><?xml version="1.0" encoding="utf-8"?>
<Properties xmlns="http://schemas.openxmlformats.org/officeDocument/2006/extended-properties" xmlns:vt="http://schemas.openxmlformats.org/officeDocument/2006/docPropsVTypes">
  <Template>Arundhati 2</Template>
  <TotalTime>1724</TotalTime>
  <Words>691</Words>
  <Application>Microsoft Macintosh PowerPoint</Application>
  <PresentationFormat>Custom</PresentationFormat>
  <Paragraphs>131</Paragraphs>
  <Slides>18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Arundhati 2</vt:lpstr>
      <vt:lpstr>Forms/Methods of Presentation - II</vt:lpstr>
      <vt:lpstr>Unit 3 – Technical Presentation: Strategies &amp; Techniques</vt:lpstr>
      <vt:lpstr>Classroom Presentation</vt:lpstr>
      <vt:lpstr>Introduction</vt:lpstr>
      <vt:lpstr>Planning</vt:lpstr>
      <vt:lpstr>Rehearsal</vt:lpstr>
      <vt:lpstr>Setting Up</vt:lpstr>
      <vt:lpstr>Delivery</vt:lpstr>
      <vt:lpstr>Voice</vt:lpstr>
      <vt:lpstr>Eye Contact</vt:lpstr>
      <vt:lpstr>Visuals</vt:lpstr>
      <vt:lpstr>Important Tips for Students</vt:lpstr>
      <vt:lpstr>Types</vt:lpstr>
      <vt:lpstr>Individual Conferencing</vt:lpstr>
      <vt:lpstr>Introduction</vt:lpstr>
      <vt:lpstr>Essentials/Requirements</vt:lpstr>
      <vt:lpstr>Advantages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Revision - 1</dc:title>
  <dc:creator>Arundhati</dc:creator>
  <cp:lastModifiedBy>arund</cp:lastModifiedBy>
  <cp:revision>6</cp:revision>
  <dcterms:created xsi:type="dcterms:W3CDTF">2020-04-20T08:32:57Z</dcterms:created>
  <dcterms:modified xsi:type="dcterms:W3CDTF">2020-10-14T16:29:47Z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0x010100D4FE2698980F344CBC5DFE123CC81923</vt:lpwstr>
  </property>
</Properties>
</file>